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eed0e6af3b48a0" /><Relationship Type="http://schemas.openxmlformats.org/officeDocument/2006/relationships/extended-properties" Target="/docProps/app.xml" Id="Rc522f7610d4f4a2f" /><Relationship Type="http://schemas.openxmlformats.org/officeDocument/2006/relationships/officeDocument" Target="/ppt/presentation.xml" Id="R215dd8ee92f14b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5bec2b9c5f4cd0"/>
  </p:sldMasterIdLst>
  <p:notesMasterIdLst>
    <p:notesMasterId xmlns:r="http://schemas.openxmlformats.org/officeDocument/2006/relationships" r:id="Rd46080464cd344fd"/>
  </p:notesMasterIdLst>
  <p:sldIdLst>
    <p:sldId xmlns:r="http://schemas.openxmlformats.org/officeDocument/2006/relationships" id="256" r:id="Rd835d656aff54c2d"/>
    <p:sldId xmlns:r="http://schemas.openxmlformats.org/officeDocument/2006/relationships" id="257" r:id="Rd35a5518cd0c4db8"/>
    <p:sldId xmlns:r="http://schemas.openxmlformats.org/officeDocument/2006/relationships" id="258" r:id="R2875c278f1b448b7"/>
    <p:sldId xmlns:r="http://schemas.openxmlformats.org/officeDocument/2006/relationships" id="259" r:id="R69a61926d9594c72"/>
    <p:sldId xmlns:r="http://schemas.openxmlformats.org/officeDocument/2006/relationships" id="260" r:id="R7cb60ea3e0a24ab4"/>
    <p:sldId xmlns:r="http://schemas.openxmlformats.org/officeDocument/2006/relationships" id="261" r:id="Rc9c2d72335da4d10"/>
    <p:sldId xmlns:r="http://schemas.openxmlformats.org/officeDocument/2006/relationships" id="262" r:id="Rb54f121de55a4dd7"/>
    <p:sldId xmlns:r="http://schemas.openxmlformats.org/officeDocument/2006/relationships" id="263" r:id="R32b2ffb410914f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3e48311aee4023" /><Relationship Type="http://schemas.openxmlformats.org/officeDocument/2006/relationships/slideMaster" Target="/ppt/slideMasters/slideMaster1.xml" Id="R765bec2b9c5f4cd0" /><Relationship Type="http://schemas.openxmlformats.org/officeDocument/2006/relationships/notesMaster" Target="/ppt/notesMasters/notesMaster1.xml" Id="Rd46080464cd344fd" /><Relationship Type="http://schemas.openxmlformats.org/officeDocument/2006/relationships/presProps" Target="/ppt/presProps.xml" Id="Reba1ef2048e143c5" /><Relationship Type="http://schemas.openxmlformats.org/officeDocument/2006/relationships/tableStyles" Target="/ppt/tableStyles.xml" Id="R4b47cacd755541ce" /><Relationship Type="http://schemas.openxmlformats.org/officeDocument/2006/relationships/slide" Target="/ppt/slides/slide1.xml" Id="Rd835d656aff54c2d" /><Relationship Type="http://schemas.openxmlformats.org/officeDocument/2006/relationships/slide" Target="/ppt/slides/slide2.xml" Id="Rd35a5518cd0c4db8" /><Relationship Type="http://schemas.openxmlformats.org/officeDocument/2006/relationships/slide" Target="/ppt/slides/slide3.xml" Id="R2875c278f1b448b7" /><Relationship Type="http://schemas.openxmlformats.org/officeDocument/2006/relationships/slide" Target="/ppt/slides/slide4.xml" Id="R69a61926d9594c72" /><Relationship Type="http://schemas.openxmlformats.org/officeDocument/2006/relationships/slide" Target="/ppt/slides/slide5.xml" Id="R7cb60ea3e0a24ab4" /><Relationship Type="http://schemas.openxmlformats.org/officeDocument/2006/relationships/slide" Target="/ppt/slides/slide6.xml" Id="Rc9c2d72335da4d10" /><Relationship Type="http://schemas.openxmlformats.org/officeDocument/2006/relationships/slide" Target="/ppt/slides/slide7.xml" Id="Rb54f121de55a4dd7" /><Relationship Type="http://schemas.openxmlformats.org/officeDocument/2006/relationships/slide" Target="/ppt/slides/slide8.xml" Id="R32b2ffb410914f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385f0e80b744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b5c38c5b584168" /><Relationship Type="http://schemas.openxmlformats.org/officeDocument/2006/relationships/notesMaster" Target="/ppt/notesMasters/notesMaster1.xml" Id="R248b52faaa764a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562c61cf7e402e" /><Relationship Type="http://schemas.openxmlformats.org/officeDocument/2006/relationships/notesMaster" Target="/ppt/notesMasters/notesMaster1.xml" Id="R6081baecb45f49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72ba58c1ff4486" /><Relationship Type="http://schemas.openxmlformats.org/officeDocument/2006/relationships/notesMaster" Target="/ppt/notesMasters/notesMaster1.xml" Id="R1e715849d2b046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a3fd1e729c40e7" /><Relationship Type="http://schemas.openxmlformats.org/officeDocument/2006/relationships/notesMaster" Target="/ppt/notesMasters/notesMaster1.xml" Id="Rd0a13315fbb74a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6d625304c14382" /><Relationship Type="http://schemas.openxmlformats.org/officeDocument/2006/relationships/notesMaster" Target="/ppt/notesMasters/notesMaster1.xml" Id="R1e52bf48cabc4c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b47649b9324d88" /><Relationship Type="http://schemas.openxmlformats.org/officeDocument/2006/relationships/notesMaster" Target="/ppt/notesMasters/notesMaster1.xml" Id="Raa6ef72e005646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9874649ee840e5" /><Relationship Type="http://schemas.openxmlformats.org/officeDocument/2006/relationships/notesMaster" Target="/ppt/notesMasters/notesMaster1.xml" Id="R72e592216df0430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f6ba9bfbb54940" /><Relationship Type="http://schemas.openxmlformats.org/officeDocument/2006/relationships/notesMaster" Target="/ppt/notesMasters/notesMaster1.xml" Id="R637cddc7b53147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原创封面模板。几何图案、标题和副标题均可编辑。请替换项目名称、演讲者和日期。未使用第三方图像和商标，未嵌入字体。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b847da7d5347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4c1f3a9d6840c2" /><Relationship Type="http://schemas.openxmlformats.org/officeDocument/2006/relationships/slideLayout" Target="/ppt/slideLayouts/slideLayout1.xml" Id="Rdd0f5c58db1642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0f5c58db1642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f64a04aaf4374" /><Relationship Type="http://schemas.openxmlformats.org/officeDocument/2006/relationships/notesSlide" Target="/ppt/notesSlides/notesSlide1.xml" Id="Rcfb94d3e6cc845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6bf10664d4365" /><Relationship Type="http://schemas.openxmlformats.org/officeDocument/2006/relationships/notesSlide" Target="/ppt/notesSlides/notesSlide2.xml" Id="R188c85dbe3f243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17cd8f2804344" /><Relationship Type="http://schemas.openxmlformats.org/officeDocument/2006/relationships/notesSlide" Target="/ppt/notesSlides/notesSlide3.xml" Id="R20d3104c30c542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7a1b1c3f44bde" /><Relationship Type="http://schemas.openxmlformats.org/officeDocument/2006/relationships/notesSlide" Target="/ppt/notesSlides/notesSlide4.xml" Id="R53a4a875badb4c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f059d73f6e4db8" /><Relationship Type="http://schemas.openxmlformats.org/officeDocument/2006/relationships/notesSlide" Target="/ppt/notesSlides/notesSlide5.xml" Id="Raa95ca5e703d4e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f73b67bd24953" /><Relationship Type="http://schemas.openxmlformats.org/officeDocument/2006/relationships/notesSlide" Target="/ppt/notesSlides/notesSlide6.xml" Id="Reeacb3e5fd6348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d4cc1b0f62456d" /><Relationship Type="http://schemas.openxmlformats.org/officeDocument/2006/relationships/notesSlide" Target="/ppt/notesSlides/notesSlide7.xml" Id="R0ac0ed8f58c544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37ed9cf834afa" /><Relationship Type="http://schemas.openxmlformats.org/officeDocument/2006/relationships/notesSlide" Target="/ppt/notesSlides/notesSlide8.xml" Id="Rd6c797d4b98541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cover-label">
            <a:extLst xmlns:a="http://schemas.openxmlformats.org/drawingml/2006/main">
              <a:ext uri="{FF2B5EF4-FFF2-40B4-BE49-F238E27FC236}">
                <a16:creationId xmlns:a16="http://schemas.microsoft.com/office/drawing/2014/main" id="{11DCFAEE-D831-4925-874D-B909B460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77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8D362C2-F896-45AE-AFD7-ED14D267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6858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日常现场</a:t>
            </a:r>
          </a:p>
          <a:p xmlns:a="http://schemas.openxmlformats.org/drawingml/2006/main">
            <a:pPr algn="l">
              <a:defRPr sz="57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纪录片研究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3D0F6D3A-300E-43E4-BA9C-84433872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10075"/>
            <a:ext cx="69056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用观察、访谈与可追溯资料建立叙事</a:t>
            </a:r>
          </a:p>
        </p:txBody>
      </p:sp>
      <p:sp>
        <p:nvSpPr>
          <p:cNvPr id="4" name="cover-customize">
            <a:extLst xmlns:a="http://schemas.openxmlformats.org/drawingml/2006/main">
              <a:ext uri="{FF2B5EF4-FFF2-40B4-BE49-F238E27FC236}">
                <a16:creationId xmlns:a16="http://schemas.microsoft.com/office/drawing/2014/main" id="{35110A3A-5864-4205-B6A1-BF6749D6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0075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项目名称 / 演讲者 / 日期</a:t>
            </a:r>
          </a:p>
        </p:txBody>
      </p:sp>
      <p:sp>
        <p:nvSpPr>
          <p:cNvPr id="5" name="editable-disc">
            <a:extLst xmlns:a="http://schemas.openxmlformats.org/drawingml/2006/main">
              <a:ext uri="{FF2B5EF4-FFF2-40B4-BE49-F238E27FC236}">
                <a16:creationId xmlns:a16="http://schemas.microsoft.com/office/drawing/2014/main" id="{7D62CF5B-096D-454D-9DFF-E46AB49CC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33550"/>
            <a:ext cx="3190875" cy="31908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5E39"/>
          </a:solidFill>
          <a:ln xmlns:a="http://schemas.openxmlformats.org/drawingml/2006/main" w="0">
            <a:noFill/>
          </a:ln>
        </p:spPr>
      </p:sp>
      <p:sp>
        <p:nvSpPr>
          <p:cNvPr id="6" name="editable-disc-inner">
            <a:extLst xmlns:a="http://schemas.openxmlformats.org/drawingml/2006/main">
              <a:ext uri="{FF2B5EF4-FFF2-40B4-BE49-F238E27FC236}">
                <a16:creationId xmlns:a16="http://schemas.microsoft.com/office/drawing/2014/main" id="{ACD4D07A-F46A-48BB-9676-B9368DCF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438400"/>
            <a:ext cx="1790700" cy="1790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5F0E5"/>
          </a:solidFill>
          <a:ln xmlns:a="http://schemas.openxmlformats.org/drawingml/2006/main" w="0">
            <a:noFill/>
          </a:ln>
        </p:spPr>
      </p:sp>
      <p:sp>
        <p:nvSpPr>
          <p:cNvPr id="7" name="editorial-rule-1">
            <a:extLst xmlns:a="http://schemas.openxmlformats.org/drawingml/2006/main">
              <a:ext uri="{FF2B5EF4-FFF2-40B4-BE49-F238E27FC236}">
                <a16:creationId xmlns:a16="http://schemas.microsoft.com/office/drawing/2014/main" id="{8AF902A8-E404-464B-8AF5-1E785214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5324475"/>
            <a:ext cx="34004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53845"/>
            </a:solidFill>
          </a:ln>
        </p:spPr>
      </p:sp>
      <p:sp>
        <p:nvSpPr>
          <p:cNvPr id="8" name="cover-visual-label">
            <a:extLst xmlns:a="http://schemas.openxmlformats.org/drawingml/2006/main">
              <a:ext uri="{FF2B5EF4-FFF2-40B4-BE49-F238E27FC236}">
                <a16:creationId xmlns:a16="http://schemas.microsoft.com/office/drawing/2014/main" id="{1C755B0D-6CB0-48ED-A824-56935CE1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55245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观察记录</a:t>
            </a:r>
          </a:p>
        </p:txBody>
      </p:sp>
    </p:spTree>
    <p:extLst>
      <p:ext uri="{BB962C8B-B14F-4D97-AF65-F5344CB8AC3E}">
        <p14:creationId xmlns:p14="http://schemas.microsoft.com/office/powerpoint/2010/main" val="20098818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2558E38-F8B2-4E43-A69C-7E3F2FE4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研究问题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BB3D8FD-90C3-4947-A220-15E9C49C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66898D47-BF2F-4F32-BE9E-C7F1C842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F1B2104-2874-4528-9707-D0E7E199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5" name="research-question">
            <a:extLst xmlns:a="http://schemas.openxmlformats.org/drawingml/2006/main">
              <a:ext uri="{FF2B5EF4-FFF2-40B4-BE49-F238E27FC236}">
                <a16:creationId xmlns:a16="http://schemas.microsoft.com/office/drawing/2014/main" id="{85FBFF33-F3C9-45C0-9045-EF250A5D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43125"/>
            <a:ext cx="1066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一个熟悉的日常空间，</a:t>
            </a:r>
          </a:p>
          <a:p xmlns:a="http://schemas.openxmlformats.org/drawingml/2006/main">
            <a:pPr algn="l">
              <a:defRPr sz="43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正在发生哪些变化？</a:t>
            </a:r>
          </a:p>
        </p:txBody>
      </p:sp>
      <p:sp>
        <p:nvSpPr>
          <p:cNvPr id="6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05BE4C32-1D57-457D-9CAB-955A7A017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1482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7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B5B32B42-6F5A-40DD-B86F-F9522CA4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31482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研究范围</a:t>
            </a:r>
          </a:p>
        </p:txBody>
      </p:sp>
      <p:sp>
        <p:nvSpPr>
          <p:cNvPr id="8" name="row-1-body">
            <a:extLst xmlns:a="http://schemas.openxmlformats.org/drawingml/2006/main">
              <a:ext uri="{FF2B5EF4-FFF2-40B4-BE49-F238E27FC236}">
                <a16:creationId xmlns:a16="http://schemas.microsoft.com/office/drawing/2014/main" id="{B1F966ED-D0C9-452A-939E-22FA78F5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1482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在此填写地点、时间范围与观察对象。</a:t>
            </a:r>
          </a:p>
        </p:txBody>
      </p:sp>
      <p:sp>
        <p:nvSpPr>
          <p:cNvPr id="9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6DBC28AB-0054-4CF5-93E0-A2DBFBF7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问题示例。此模板没有预设研究结论</a:t>
            </a:r>
          </a:p>
        </p:txBody>
      </p:sp>
    </p:spTree>
    <p:extLst>
      <p:ext uri="{BB962C8B-B14F-4D97-AF65-F5344CB8AC3E}">
        <p14:creationId xmlns:p14="http://schemas.microsoft.com/office/powerpoint/2010/main" val="17120832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39497A-A0DC-4BC0-ADE0-C3CD56466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现场观察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9C2D5769-B0EF-4356-94C1-6B2D50AD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38289DD1-95C4-4F63-940A-B5FF25CE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F1A914A-8928-4F4E-9E6B-8F07A0F0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5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A5F48183-5048-412E-91F8-F2DC2A22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240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9F898F85-C820-4BB6-85AB-47E67558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1240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时间</a:t>
            </a:r>
          </a:p>
        </p:txBody>
      </p:sp>
      <p:sp>
        <p:nvSpPr>
          <p:cNvPr id="7" name="row-1-body">
            <a:extLst xmlns:a="http://schemas.openxmlformats.org/drawingml/2006/main">
              <a:ext uri="{FF2B5EF4-FFF2-40B4-BE49-F238E27FC236}">
                <a16:creationId xmlns:a16="http://schemas.microsoft.com/office/drawing/2014/main" id="{1FF03CED-9A7B-45AC-A4F0-9AADBD89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240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记录进入、离开与等待的节奏。</a:t>
            </a:r>
          </a:p>
        </p:txBody>
      </p:sp>
      <p:sp>
        <p:nvSpPr>
          <p:cNvPr id="8" name="row-2-number">
            <a:extLst xmlns:a="http://schemas.openxmlformats.org/drawingml/2006/main">
              <a:ext uri="{FF2B5EF4-FFF2-40B4-BE49-F238E27FC236}">
                <a16:creationId xmlns:a16="http://schemas.microsoft.com/office/drawing/2014/main" id="{9A0E81E3-D408-42B9-8CE8-12140708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802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row-2-heading">
            <a:extLst xmlns:a="http://schemas.openxmlformats.org/drawingml/2006/main">
              <a:ext uri="{FF2B5EF4-FFF2-40B4-BE49-F238E27FC236}">
                <a16:creationId xmlns:a16="http://schemas.microsoft.com/office/drawing/2014/main" id="{BAEB7762-688B-477E-B5FA-B54CEF90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24802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空间</a:t>
            </a:r>
          </a:p>
        </p:txBody>
      </p:sp>
      <p:sp>
        <p:nvSpPr>
          <p:cNvPr id="10" name="row-2-body">
            <a:extLst xmlns:a="http://schemas.openxmlformats.org/drawingml/2006/main">
              <a:ext uri="{FF2B5EF4-FFF2-40B4-BE49-F238E27FC236}">
                <a16:creationId xmlns:a16="http://schemas.microsoft.com/office/drawing/2014/main" id="{6D61BD8C-EE25-4DF2-A07F-290DBEDC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4802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记录人如何使用同一处场所。</a:t>
            </a:r>
          </a:p>
        </p:txBody>
      </p:sp>
      <p:sp>
        <p:nvSpPr>
          <p:cNvPr id="11" name="row-3-number">
            <a:extLst xmlns:a="http://schemas.openxmlformats.org/drawingml/2006/main">
              <a:ext uri="{FF2B5EF4-FFF2-40B4-BE49-F238E27FC236}">
                <a16:creationId xmlns:a16="http://schemas.microsoft.com/office/drawing/2014/main" id="{0D1EECD6-026E-496B-92D0-64B29CB0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719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2" name="row-3-heading">
            <a:extLst xmlns:a="http://schemas.openxmlformats.org/drawingml/2006/main">
              <a:ext uri="{FF2B5EF4-FFF2-40B4-BE49-F238E27FC236}">
                <a16:creationId xmlns:a16="http://schemas.microsoft.com/office/drawing/2014/main" id="{97A320F1-33C7-4660-819F-B792C24F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3719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行为</a:t>
            </a:r>
          </a:p>
        </p:txBody>
      </p:sp>
      <p:sp>
        <p:nvSpPr>
          <p:cNvPr id="13" name="row-3-body">
            <a:extLst xmlns:a="http://schemas.openxmlformats.org/drawingml/2006/main">
              <a:ext uri="{FF2B5EF4-FFF2-40B4-BE49-F238E27FC236}">
                <a16:creationId xmlns:a16="http://schemas.microsoft.com/office/drawing/2014/main" id="{59B60656-BCED-40DB-9E77-6942E1CC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719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记录重复出现的动作与例外。</a:t>
            </a:r>
          </a:p>
        </p:txBody>
      </p:sp>
      <p:sp>
        <p:nvSpPr>
          <p:cNvPr id="14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30B3A2FD-6DF6-4E4D-9713-EE62DA79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在备注中补充观察日期、记录方式和拍摄许可</a:t>
            </a:r>
          </a:p>
        </p:txBody>
      </p:sp>
    </p:spTree>
    <p:extLst>
      <p:ext uri="{BB962C8B-B14F-4D97-AF65-F5344CB8AC3E}">
        <p14:creationId xmlns:p14="http://schemas.microsoft.com/office/powerpoint/2010/main" val="18478205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A911219-743F-4E6F-BF11-06640234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访谈安排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CF905417-6D4D-47CD-A1E1-AD924C77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B6813E85-56B4-4447-AD9B-86A807FFA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5372114-CAC0-47B1-B550-260D5ABB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sp>
        <p:nvSpPr>
          <p:cNvPr id="5" name="interview-quote">
            <a:extLst xmlns:a="http://schemas.openxmlformats.org/drawingml/2006/main">
              <a:ext uri="{FF2B5EF4-FFF2-40B4-BE49-F238E27FC236}">
                <a16:creationId xmlns:a16="http://schemas.microsoft.com/office/drawing/2014/main" id="{C4FA0067-CE01-4241-961D-50516448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85975"/>
            <a:ext cx="10668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“这里有什么事情，</a:t>
            </a:r>
          </a:p>
          <a:p xmlns:a="http://schemas.openxmlformats.org/drawingml/2006/main">
            <a:pPr algn="l">
              <a:defRPr sz="36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6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是外来者容易忽略的？”</a:t>
            </a:r>
          </a:p>
        </p:txBody>
      </p:sp>
      <p:sp>
        <p:nvSpPr>
          <p:cNvPr id="6" name="interview-rule">
            <a:extLst xmlns:a="http://schemas.openxmlformats.org/drawingml/2006/main">
              <a:ext uri="{FF2B5EF4-FFF2-40B4-BE49-F238E27FC236}">
                <a16:creationId xmlns:a16="http://schemas.microsoft.com/office/drawing/2014/main" id="{E8C0B580-4582-4077-8C93-D920C6FE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3382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DD5C4"/>
            </a:solidFill>
          </a:ln>
        </p:spPr>
      </p:sp>
      <p:sp>
        <p:nvSpPr>
          <p:cNvPr id="7" name="interviewee-label">
            <a:extLst xmlns:a="http://schemas.openxmlformats.org/drawingml/2006/main">
              <a:ext uri="{FF2B5EF4-FFF2-40B4-BE49-F238E27FC236}">
                <a16:creationId xmlns:a16="http://schemas.microsoft.com/office/drawing/2014/main" id="{B87FC6FB-1542-4ADC-910A-8255B350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005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受访者</a:t>
            </a:r>
          </a:p>
        </p:txBody>
      </p:sp>
      <p:sp>
        <p:nvSpPr>
          <p:cNvPr id="8" name="interviewee-value">
            <a:extLst xmlns:a="http://schemas.openxmlformats.org/drawingml/2006/main">
              <a:ext uri="{FF2B5EF4-FFF2-40B4-BE49-F238E27FC236}">
                <a16:creationId xmlns:a16="http://schemas.microsoft.com/office/drawing/2014/main" id="{8A1E99EF-6AC6-4595-8450-8F52E82D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72050"/>
            <a:ext cx="476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在此填写角色与联系安排</a:t>
            </a:r>
          </a:p>
        </p:txBody>
      </p:sp>
      <p:sp>
        <p:nvSpPr>
          <p:cNvPr id="9" name="consent-label">
            <a:extLst xmlns:a="http://schemas.openxmlformats.org/drawingml/2006/main">
              <a:ext uri="{FF2B5EF4-FFF2-40B4-BE49-F238E27FC236}">
                <a16:creationId xmlns:a16="http://schemas.microsoft.com/office/drawing/2014/main" id="{35288849-7373-4E61-BA65-BA8782DB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400550"/>
            <a:ext cx="3905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知情同意</a:t>
            </a:r>
          </a:p>
        </p:txBody>
      </p:sp>
      <p:sp>
        <p:nvSpPr>
          <p:cNvPr id="10" name="consent-value">
            <a:extLst xmlns:a="http://schemas.openxmlformats.org/drawingml/2006/main">
              <a:ext uri="{FF2B5EF4-FFF2-40B4-BE49-F238E27FC236}">
                <a16:creationId xmlns:a16="http://schemas.microsoft.com/office/drawing/2014/main" id="{0CCFA985-5844-441E-A261-8792807F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9720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确认录音、署名与展示范围</a:t>
            </a:r>
          </a:p>
        </p:txBody>
      </p:sp>
    </p:spTree>
    <p:extLst>
      <p:ext uri="{BB962C8B-B14F-4D97-AF65-F5344CB8AC3E}">
        <p14:creationId xmlns:p14="http://schemas.microsoft.com/office/powerpoint/2010/main" val="14954418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633AB99-F1B2-407D-B341-341CF33F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资料对比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ED73349E-C09F-489E-BA88-E6D47A41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569127BB-5CF4-48F1-ACA0-F8DCF276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63BA260-B7AE-42BB-AD6E-27613917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sp>
        <p:nvSpPr>
          <p:cNvPr id="5" name="comparison-heading-0">
            <a:extLst xmlns:a="http://schemas.openxmlformats.org/drawingml/2006/main">
              <a:ext uri="{FF2B5EF4-FFF2-40B4-BE49-F238E27FC236}">
                <a16:creationId xmlns:a16="http://schemas.microsoft.com/office/drawing/2014/main" id="{69AE0942-A0E2-4718-B1EF-1E54CA23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9775"/>
            <a:ext cx="2905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比较维度</a:t>
            </a:r>
          </a:p>
        </p:txBody>
      </p:sp>
      <p:sp>
        <p:nvSpPr>
          <p:cNvPr id="6" name="comparison-heading-1">
            <a:extLst xmlns:a="http://schemas.openxmlformats.org/drawingml/2006/main">
              <a:ext uri="{FF2B5EF4-FFF2-40B4-BE49-F238E27FC236}">
                <a16:creationId xmlns:a16="http://schemas.microsoft.com/office/drawing/2014/main" id="{C7E8D624-B370-452B-9228-A8D709C7D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009775"/>
            <a:ext cx="3086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资料 A</a:t>
            </a:r>
          </a:p>
        </p:txBody>
      </p:sp>
      <p:sp>
        <p:nvSpPr>
          <p:cNvPr id="7" name="comparison-heading-2">
            <a:extLst xmlns:a="http://schemas.openxmlformats.org/drawingml/2006/main">
              <a:ext uri="{FF2B5EF4-FFF2-40B4-BE49-F238E27FC236}">
                <a16:creationId xmlns:a16="http://schemas.microsoft.com/office/drawing/2014/main" id="{7FAC6429-2522-49A5-A6B7-1C18F3A4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0097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资料 B</a:t>
            </a:r>
          </a:p>
        </p:txBody>
      </p:sp>
      <p:sp>
        <p:nvSpPr>
          <p:cNvPr id="8" name="comparison-head-rule">
            <a:extLst xmlns:a="http://schemas.openxmlformats.org/drawingml/2006/main">
              <a:ext uri="{FF2B5EF4-FFF2-40B4-BE49-F238E27FC236}">
                <a16:creationId xmlns:a16="http://schemas.microsoft.com/office/drawing/2014/main" id="{5D88F8A6-BE77-4C41-88D2-C418D181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574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85E39"/>
            </a:solidFill>
          </a:ln>
        </p:spPr>
      </p:sp>
      <p:sp>
        <p:nvSpPr>
          <p:cNvPr id="9" name="comparison-0-0">
            <a:extLst xmlns:a="http://schemas.openxmlformats.org/drawingml/2006/main">
              <a:ext uri="{FF2B5EF4-FFF2-40B4-BE49-F238E27FC236}">
                <a16:creationId xmlns:a16="http://schemas.microsoft.com/office/drawing/2014/main" id="{0044DFBE-19D6-4DF2-89C5-B71B3435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00375"/>
            <a:ext cx="2905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时间范围</a:t>
            </a:r>
          </a:p>
        </p:txBody>
      </p:sp>
      <p:sp>
        <p:nvSpPr>
          <p:cNvPr id="10" name="comparison-0-1">
            <a:extLst xmlns:a="http://schemas.openxmlformats.org/drawingml/2006/main">
              <a:ext uri="{FF2B5EF4-FFF2-40B4-BE49-F238E27FC236}">
                <a16:creationId xmlns:a16="http://schemas.microsoft.com/office/drawing/2014/main" id="{6A4BCC2D-3343-4444-91EF-0704A3B7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000375"/>
            <a:ext cx="3086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填写资料覆盖时段</a:t>
            </a:r>
          </a:p>
        </p:txBody>
      </p:sp>
      <p:sp>
        <p:nvSpPr>
          <p:cNvPr id="11" name="comparison-0-2">
            <a:extLst xmlns:a="http://schemas.openxmlformats.org/drawingml/2006/main">
              <a:ext uri="{FF2B5EF4-FFF2-40B4-BE49-F238E27FC236}">
                <a16:creationId xmlns:a16="http://schemas.microsoft.com/office/drawing/2014/main" id="{CAC2FAE5-B978-4812-814B-7E2FABAC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00037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填写资料覆盖时段</a:t>
            </a:r>
          </a:p>
        </p:txBody>
      </p:sp>
      <p:sp>
        <p:nvSpPr>
          <p:cNvPr id="12" name="comparison-rule-0">
            <a:extLst xmlns:a="http://schemas.openxmlformats.org/drawingml/2006/main">
              <a:ext uri="{FF2B5EF4-FFF2-40B4-BE49-F238E27FC236}">
                <a16:creationId xmlns:a16="http://schemas.microsoft.com/office/drawing/2014/main" id="{2CA6FC7D-83D5-42B1-A977-39AAD8E0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242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5C4"/>
            </a:solidFill>
          </a:ln>
        </p:spPr>
      </p:sp>
      <p:sp>
        <p:nvSpPr>
          <p:cNvPr id="13" name="comparison-1-0">
            <a:extLst xmlns:a="http://schemas.openxmlformats.org/drawingml/2006/main">
              <a:ext uri="{FF2B5EF4-FFF2-40B4-BE49-F238E27FC236}">
                <a16:creationId xmlns:a16="http://schemas.microsoft.com/office/drawing/2014/main" id="{9AA5214F-C7F0-4C32-9441-014B9834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33825"/>
            <a:ext cx="2905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记录方法</a:t>
            </a:r>
          </a:p>
        </p:txBody>
      </p:sp>
      <p:sp>
        <p:nvSpPr>
          <p:cNvPr id="14" name="comparison-1-1">
            <a:extLst xmlns:a="http://schemas.openxmlformats.org/drawingml/2006/main">
              <a:ext uri="{FF2B5EF4-FFF2-40B4-BE49-F238E27FC236}">
                <a16:creationId xmlns:a16="http://schemas.microsoft.com/office/drawing/2014/main" id="{83106BF2-B9FA-4EA1-B1B2-874C133E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933825"/>
            <a:ext cx="3086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说明样本与采集方式</a:t>
            </a:r>
          </a:p>
        </p:txBody>
      </p:sp>
      <p:sp>
        <p:nvSpPr>
          <p:cNvPr id="15" name="comparison-1-2">
            <a:extLst xmlns:a="http://schemas.openxmlformats.org/drawingml/2006/main">
              <a:ext uri="{FF2B5EF4-FFF2-40B4-BE49-F238E27FC236}">
                <a16:creationId xmlns:a16="http://schemas.microsoft.com/office/drawing/2014/main" id="{00F9BC01-ACD4-4461-81B3-DDF664CA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93382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说明样本与采集方式</a:t>
            </a:r>
          </a:p>
        </p:txBody>
      </p:sp>
      <p:sp>
        <p:nvSpPr>
          <p:cNvPr id="16" name="comparison-rule-1">
            <a:extLst xmlns:a="http://schemas.openxmlformats.org/drawingml/2006/main">
              <a:ext uri="{FF2B5EF4-FFF2-40B4-BE49-F238E27FC236}">
                <a16:creationId xmlns:a16="http://schemas.microsoft.com/office/drawing/2014/main" id="{D5A496B3-B30E-4C73-AD27-33AA78B4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5772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DD5C4"/>
            </a:solidFill>
          </a:ln>
        </p:spPr>
      </p:sp>
      <p:sp>
        <p:nvSpPr>
          <p:cNvPr id="17" name="comparison-2-0">
            <a:extLst xmlns:a="http://schemas.openxmlformats.org/drawingml/2006/main">
              <a:ext uri="{FF2B5EF4-FFF2-40B4-BE49-F238E27FC236}">
                <a16:creationId xmlns:a16="http://schemas.microsoft.com/office/drawing/2014/main" id="{DFF92DF9-53A1-4BBF-9DDA-0BA32986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67275"/>
            <a:ext cx="29051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适用限制</a:t>
            </a:r>
          </a:p>
        </p:txBody>
      </p:sp>
      <p:sp>
        <p:nvSpPr>
          <p:cNvPr id="18" name="comparison-2-1">
            <a:extLst xmlns:a="http://schemas.openxmlformats.org/drawingml/2006/main">
              <a:ext uri="{FF2B5EF4-FFF2-40B4-BE49-F238E27FC236}">
                <a16:creationId xmlns:a16="http://schemas.microsoft.com/office/drawing/2014/main" id="{585F23AD-B3CC-47B0-86A0-0C69421C3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867275"/>
            <a:ext cx="30861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说明遗漏与不确定性</a:t>
            </a:r>
          </a:p>
        </p:txBody>
      </p:sp>
      <p:sp>
        <p:nvSpPr>
          <p:cNvPr id="19" name="comparison-2-2">
            <a:extLst xmlns:a="http://schemas.openxmlformats.org/drawingml/2006/main">
              <a:ext uri="{FF2B5EF4-FFF2-40B4-BE49-F238E27FC236}">
                <a16:creationId xmlns:a16="http://schemas.microsoft.com/office/drawing/2014/main" id="{027FC890-FD7B-433B-8594-A4B2455E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867275"/>
            <a:ext cx="426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说明遗漏与不确定性</a:t>
            </a:r>
          </a:p>
        </p:txBody>
      </p:sp>
      <p:sp>
        <p:nvSpPr>
          <p:cNvPr id="20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B0ED7700-2422-4FF6-820F-8662A24E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资料 A 与资料 B 是填写位置，请添加真实来源</a:t>
            </a:r>
          </a:p>
        </p:txBody>
      </p:sp>
    </p:spTree>
    <p:extLst>
      <p:ext uri="{BB962C8B-B14F-4D97-AF65-F5344CB8AC3E}">
        <p14:creationId xmlns:p14="http://schemas.microsoft.com/office/powerpoint/2010/main" val="2601319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946207-CCD5-4374-B2FC-1DDAE028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证据链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21AD985-B8A0-46EA-A43B-AEDFCCD4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638AF738-4A41-4C01-A604-1830091B4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FE53F00-7F37-4A75-B719-E850B3E7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06</a:t>
            </a:r>
          </a:p>
        </p:txBody>
      </p:sp>
      <p:sp>
        <p:nvSpPr>
          <p:cNvPr id="5" name="evidence-number-0">
            <a:extLst xmlns:a="http://schemas.openxmlformats.org/drawingml/2006/main">
              <a:ext uri="{FF2B5EF4-FFF2-40B4-BE49-F238E27FC236}">
                <a16:creationId xmlns:a16="http://schemas.microsoft.com/office/drawing/2014/main" id="{38A10C5F-2263-40F7-B780-1B9F4607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85975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evidence-rule-0">
            <a:extLst xmlns:a="http://schemas.openxmlformats.org/drawingml/2006/main">
              <a:ext uri="{FF2B5EF4-FFF2-40B4-BE49-F238E27FC236}">
                <a16:creationId xmlns:a16="http://schemas.microsoft.com/office/drawing/2014/main" id="{0B19E5FA-C088-484D-BDE4-8D26E5E7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90850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85E39"/>
            </a:solidFill>
          </a:ln>
        </p:spPr>
      </p:sp>
      <p:sp>
        <p:nvSpPr>
          <p:cNvPr id="7" name="evidence-label-0">
            <a:extLst xmlns:a="http://schemas.openxmlformats.org/drawingml/2006/main">
              <a:ext uri="{FF2B5EF4-FFF2-40B4-BE49-F238E27FC236}">
                <a16:creationId xmlns:a16="http://schemas.microsoft.com/office/drawing/2014/main" id="{E5DD221C-6453-48B8-B8D1-FF88C3CC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19475"/>
            <a:ext cx="319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素材</a:t>
            </a:r>
          </a:p>
        </p:txBody>
      </p:sp>
      <p:sp>
        <p:nvSpPr>
          <p:cNvPr id="8" name="evidence-body-0">
            <a:extLst xmlns:a="http://schemas.openxmlformats.org/drawingml/2006/main">
              <a:ext uri="{FF2B5EF4-FFF2-40B4-BE49-F238E27FC236}">
                <a16:creationId xmlns:a16="http://schemas.microsoft.com/office/drawing/2014/main" id="{7B796171-5AEF-4B19-84FB-E77189B2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3257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原始录音、观察记录</a:t>
            </a:r>
          </a:p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或公开资料</a:t>
            </a:r>
          </a:p>
        </p:txBody>
      </p:sp>
      <p:sp>
        <p:nvSpPr>
          <p:cNvPr id="9" name="evidence-number-1">
            <a:extLst xmlns:a="http://schemas.openxmlformats.org/drawingml/2006/main">
              <a:ext uri="{FF2B5EF4-FFF2-40B4-BE49-F238E27FC236}">
                <a16:creationId xmlns:a16="http://schemas.microsoft.com/office/drawing/2014/main" id="{9BE26B83-7786-4A39-A63D-395BFA2E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085975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0" name="evidence-rule-1">
            <a:extLst xmlns:a="http://schemas.openxmlformats.org/drawingml/2006/main">
              <a:ext uri="{FF2B5EF4-FFF2-40B4-BE49-F238E27FC236}">
                <a16:creationId xmlns:a16="http://schemas.microsoft.com/office/drawing/2014/main" id="{F2129515-CD77-44C6-ACC5-04E4133B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990850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85E39"/>
            </a:solidFill>
          </a:ln>
        </p:spPr>
      </p:sp>
      <p:sp>
        <p:nvSpPr>
          <p:cNvPr id="11" name="evidence-label-1">
            <a:extLst xmlns:a="http://schemas.openxmlformats.org/drawingml/2006/main">
              <a:ext uri="{FF2B5EF4-FFF2-40B4-BE49-F238E27FC236}">
                <a16:creationId xmlns:a16="http://schemas.microsoft.com/office/drawing/2014/main" id="{A7A1692E-7C01-4665-955F-B7985547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419475"/>
            <a:ext cx="319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核对</a:t>
            </a:r>
          </a:p>
        </p:txBody>
      </p:sp>
      <p:sp>
        <p:nvSpPr>
          <p:cNvPr id="12" name="evidence-body-1">
            <a:extLst xmlns:a="http://schemas.openxmlformats.org/drawingml/2006/main">
              <a:ext uri="{FF2B5EF4-FFF2-40B4-BE49-F238E27FC236}">
                <a16:creationId xmlns:a16="http://schemas.microsoft.com/office/drawing/2014/main" id="{D63E0203-F71C-45C9-9F7E-DF1EDDA9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343400"/>
            <a:ext cx="3257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交叉确认时间、地点</a:t>
            </a:r>
          </a:p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与陈述内容</a:t>
            </a:r>
          </a:p>
        </p:txBody>
      </p:sp>
      <p:sp>
        <p:nvSpPr>
          <p:cNvPr id="13" name="evidence-number-2">
            <a:extLst xmlns:a="http://schemas.openxmlformats.org/drawingml/2006/main">
              <a:ext uri="{FF2B5EF4-FFF2-40B4-BE49-F238E27FC236}">
                <a16:creationId xmlns:a16="http://schemas.microsoft.com/office/drawing/2014/main" id="{2F713011-77FD-4B73-888B-A9B72744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85975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75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4" name="evidence-rule-2">
            <a:extLst xmlns:a="http://schemas.openxmlformats.org/drawingml/2006/main">
              <a:ext uri="{FF2B5EF4-FFF2-40B4-BE49-F238E27FC236}">
                <a16:creationId xmlns:a16="http://schemas.microsoft.com/office/drawing/2014/main" id="{CC5EF5FC-A6B8-4EEF-8E69-DC11872F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90850"/>
            <a:ext cx="3190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85E39"/>
            </a:solidFill>
          </a:ln>
        </p:spPr>
      </p:sp>
      <p:sp>
        <p:nvSpPr>
          <p:cNvPr id="15" name="evidence-label-2">
            <a:extLst xmlns:a="http://schemas.openxmlformats.org/drawingml/2006/main">
              <a:ext uri="{FF2B5EF4-FFF2-40B4-BE49-F238E27FC236}">
                <a16:creationId xmlns:a16="http://schemas.microsoft.com/office/drawing/2014/main" id="{5DE13A56-82DF-4EB3-A27C-F7ACE71C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419475"/>
            <a:ext cx="3190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0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表达</a:t>
            </a:r>
          </a:p>
        </p:txBody>
      </p:sp>
      <p:sp>
        <p:nvSpPr>
          <p:cNvPr id="16" name="evidence-body-2">
            <a:extLst xmlns:a="http://schemas.openxmlformats.org/drawingml/2006/main">
              <a:ext uri="{FF2B5EF4-FFF2-40B4-BE49-F238E27FC236}">
                <a16:creationId xmlns:a16="http://schemas.microsoft.com/office/drawing/2014/main" id="{252B730F-DACD-487D-94B8-28D9D249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43400"/>
            <a:ext cx="32575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区分事实、解释</a:t>
            </a:r>
          </a:p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与仍待验证的问题</a:t>
            </a:r>
          </a:p>
        </p:txBody>
      </p:sp>
    </p:spTree>
    <p:extLst>
      <p:ext uri="{BB962C8B-B14F-4D97-AF65-F5344CB8AC3E}">
        <p14:creationId xmlns:p14="http://schemas.microsoft.com/office/powerpoint/2010/main" val="1222608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5F4B9D-B2B2-41BD-9475-6BE7804E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研究结论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0AD2E3FC-B1AE-48B9-B6E5-C7ED08B6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26900B9B-3588-44FE-A910-7A930FE3D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55D68D0-8243-451F-ACB5-17B965A4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07</a:t>
            </a:r>
          </a:p>
        </p:txBody>
      </p:sp>
      <p:sp>
        <p:nvSpPr>
          <p:cNvPr id="5" name="conclusion-field">
            <a:extLst xmlns:a="http://schemas.openxmlformats.org/drawingml/2006/main">
              <a:ext uri="{FF2B5EF4-FFF2-40B4-BE49-F238E27FC236}">
                <a16:creationId xmlns:a16="http://schemas.microsoft.com/office/drawing/2014/main" id="{FB58D3A3-77BF-4348-BB41-844EA82D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14550"/>
            <a:ext cx="6667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12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在此填写已经得到</a:t>
            </a:r>
          </a:p>
          <a:p xmlns:a="http://schemas.openxmlformats.org/drawingml/2006/main">
            <a:pPr algn="l">
              <a:defRPr sz="412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125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材料支持的结论。</a:t>
            </a:r>
          </a:p>
        </p:txBody>
      </p:sp>
      <p:sp>
        <p:nvSpPr>
          <p:cNvPr id="6" name="conclusion-marker">
            <a:extLst xmlns:a="http://schemas.openxmlformats.org/drawingml/2006/main">
              <a:ext uri="{FF2B5EF4-FFF2-40B4-BE49-F238E27FC236}">
                <a16:creationId xmlns:a16="http://schemas.microsoft.com/office/drawing/2014/main" id="{1E688C60-D863-4C02-B2E6-5B1F5DB8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171700"/>
            <a:ext cx="30861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5E39"/>
          </a:solidFill>
          <a:ln xmlns:a="http://schemas.openxmlformats.org/drawingml/2006/main" w="0">
            <a:noFill/>
          </a:ln>
        </p:spPr>
      </p:sp>
      <p:sp>
        <p:nvSpPr>
          <p:cNvPr id="7" name="open-question-title">
            <a:extLst xmlns:a="http://schemas.openxmlformats.org/drawingml/2006/main">
              <a:ext uri="{FF2B5EF4-FFF2-40B4-BE49-F238E27FC236}">
                <a16:creationId xmlns:a16="http://schemas.microsoft.com/office/drawing/2014/main" id="{6ADC1D7E-5500-4489-A156-6D3ACE2A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86050"/>
            <a:ext cx="3086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仍待回答</a:t>
            </a:r>
          </a:p>
        </p:txBody>
      </p:sp>
      <p:sp>
        <p:nvSpPr>
          <p:cNvPr id="8" name="open-question-field">
            <a:extLst xmlns:a="http://schemas.openxmlformats.org/drawingml/2006/main">
              <a:ext uri="{FF2B5EF4-FFF2-40B4-BE49-F238E27FC236}">
                <a16:creationId xmlns:a16="http://schemas.microsoft.com/office/drawing/2014/main" id="{5A7EF209-788E-460F-88EF-4F6C5F1F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505200"/>
            <a:ext cx="31813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填写尚未核实的说法，</a:t>
            </a:r>
          </a:p>
          <a:p xmlns:a="http://schemas.openxmlformats.org/drawingml/2006/main">
            <a:pPr algn="l">
              <a:def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或需要继续观察的问题。</a:t>
            </a:r>
          </a:p>
        </p:txBody>
      </p:sp>
      <p:sp>
        <p:nvSpPr>
          <p:cNvPr id="9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F3095F77-BF87-4052-A087-A6B62C1D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保留限制条件，避免把少量个案概括为普遍事实</a:t>
            </a:r>
          </a:p>
        </p:txBody>
      </p:sp>
    </p:spTree>
    <p:extLst>
      <p:ext uri="{BB962C8B-B14F-4D97-AF65-F5344CB8AC3E}">
        <p14:creationId xmlns:p14="http://schemas.microsoft.com/office/powerpoint/2010/main" val="7002614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32DF5C-EB57-448E-8FF7-3FBFACB3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来源与使用范围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4F0B1985-3D05-4A55-A6F2-79545D4B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5E39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73DD4CBF-17F2-45A5-906B-60DEBB8F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纪录片研究模板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D80763D-6C96-4F09-ADDE-3994E4BD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08</a:t>
            </a:r>
          </a:p>
        </p:txBody>
      </p:sp>
      <p:sp>
        <p:nvSpPr>
          <p:cNvPr id="5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B9B3BD4F-30A4-473B-B960-745440EC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955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65F275E9-D9C1-450A-83A0-C36CECCA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09550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资料记录</a:t>
            </a:r>
          </a:p>
        </p:txBody>
      </p:sp>
      <p:sp>
        <p:nvSpPr>
          <p:cNvPr id="7" name="row-1-body">
            <a:extLst xmlns:a="http://schemas.openxmlformats.org/drawingml/2006/main">
              <a:ext uri="{FF2B5EF4-FFF2-40B4-BE49-F238E27FC236}">
                <a16:creationId xmlns:a16="http://schemas.microsoft.com/office/drawing/2014/main" id="{6428259B-C169-4C33-8636-C45DCD20E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填写作者或机构、标题、日期与可访问地址。</a:t>
            </a:r>
          </a:p>
        </p:txBody>
      </p:sp>
      <p:sp>
        <p:nvSpPr>
          <p:cNvPr id="8" name="row-2-number">
            <a:extLst xmlns:a="http://schemas.openxmlformats.org/drawingml/2006/main">
              <a:ext uri="{FF2B5EF4-FFF2-40B4-BE49-F238E27FC236}">
                <a16:creationId xmlns:a16="http://schemas.microsoft.com/office/drawing/2014/main" id="{A5ACD554-2512-418D-ADAA-5C3D3A9C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9565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row-2-heading">
            <a:extLst xmlns:a="http://schemas.openxmlformats.org/drawingml/2006/main">
              <a:ext uri="{FF2B5EF4-FFF2-40B4-BE49-F238E27FC236}">
                <a16:creationId xmlns:a16="http://schemas.microsoft.com/office/drawing/2014/main" id="{611228D8-0A55-4069-827C-892773B8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29565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自采材料</a:t>
            </a:r>
          </a:p>
        </p:txBody>
      </p:sp>
      <p:sp>
        <p:nvSpPr>
          <p:cNvPr id="10" name="row-2-body">
            <a:extLst xmlns:a="http://schemas.openxmlformats.org/drawingml/2006/main">
              <a:ext uri="{FF2B5EF4-FFF2-40B4-BE49-F238E27FC236}">
                <a16:creationId xmlns:a16="http://schemas.microsoft.com/office/drawing/2014/main" id="{FE24AE60-0263-4078-8BFD-D4113391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95650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填写录音或拍摄编号、日期和同意范围。</a:t>
            </a:r>
          </a:p>
        </p:txBody>
      </p:sp>
      <p:sp>
        <p:nvSpPr>
          <p:cNvPr id="11" name="row-3-number">
            <a:extLst xmlns:a="http://schemas.openxmlformats.org/drawingml/2006/main">
              <a:ext uri="{FF2B5EF4-FFF2-40B4-BE49-F238E27FC236}">
                <a16:creationId xmlns:a16="http://schemas.microsoft.com/office/drawing/2014/main" id="{9123FC78-4A93-45F4-907F-8465C993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95800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B85E39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2" name="row-3-heading">
            <a:extLst xmlns:a="http://schemas.openxmlformats.org/drawingml/2006/main">
              <a:ext uri="{FF2B5EF4-FFF2-40B4-BE49-F238E27FC236}">
                <a16:creationId xmlns:a16="http://schemas.microsoft.com/office/drawing/2014/main" id="{98230D97-DBC8-4BD3-A643-52E4F7C8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49580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图像与声音</a:t>
            </a:r>
          </a:p>
        </p:txBody>
      </p:sp>
      <p:sp>
        <p:nvSpPr>
          <p:cNvPr id="13" name="row-3-body">
            <a:extLst xmlns:a="http://schemas.openxmlformats.org/drawingml/2006/main">
              <a:ext uri="{FF2B5EF4-FFF2-40B4-BE49-F238E27FC236}">
                <a16:creationId xmlns:a16="http://schemas.microsoft.com/office/drawing/2014/main" id="{8DF73937-239A-429D-AC98-7C13B3E5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95800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253845"/>
                </a:solidFill>
                <a:latin typeface="Arial Unicode MS"/>
                <a:ea typeface="Arial Unicode MS"/>
                <a:cs typeface="Arial Unicode MS"/>
              </a:rPr>
              <a:t>填写权利人、许可条件和署名要求。</a:t>
            </a:r>
          </a:p>
        </p:txBody>
      </p:sp>
      <p:sp>
        <p:nvSpPr>
          <p:cNvPr id="14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EB75BA3B-0BC0-48F8-9A04-E8FF3376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E756D"/>
                </a:solidFill>
                <a:latin typeface="Arial Unicode MS"/>
                <a:ea typeface="Arial Unicode MS"/>
                <a:cs typeface="Arial Unicode MS"/>
              </a:rPr>
              <a:t>模板未预填来源。发布前请核对材料授权与隐私边界</a:t>
            </a:r>
          </a:p>
        </p:txBody>
      </p:sp>
    </p:spTree>
    <p:extLst>
      <p:ext uri="{BB962C8B-B14F-4D97-AF65-F5344CB8AC3E}">
        <p14:creationId xmlns:p14="http://schemas.microsoft.com/office/powerpoint/2010/main" val="1895207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2026-10-01T10:42:51.0270000Z</dcterms:created>
  <dcterms:modified xsi:type="dcterms:W3CDTF">2026-10-01T10:42:51.0270000Z</dcterms:modified>
</coreProperties>
</file>